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7102475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8000"/>
    <a:srgbClr val="883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366" y="-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511731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1731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D243BDDE-7A4D-4F14-B602-CFC9FABC7F57}" type="datetimeFigureOut">
              <a:rPr lang="it-IT" smtClean="0"/>
              <a:pPr/>
              <a:t>12/01/2016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68350"/>
            <a:ext cx="2876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7" tIns="47393" rIns="94787" bIns="4739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248" y="4861442"/>
            <a:ext cx="5681980" cy="4605576"/>
          </a:xfrm>
          <a:prstGeom prst="rect">
            <a:avLst/>
          </a:prstGeom>
        </p:spPr>
        <p:txBody>
          <a:bodyPr vert="horz" lIns="94787" tIns="47393" rIns="94787" bIns="47393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7739" cy="511731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093" y="9721106"/>
            <a:ext cx="3077739" cy="511731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2249B209-A399-4985-9DB3-AA6E53D7E22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45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12/01/2016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12/01/2016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1076413" y="1590570"/>
            <a:ext cx="4836863" cy="149546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b="1" dirty="0" smtClean="0">
                <a:solidFill>
                  <a:schemeClr val="tx1"/>
                </a:solidFill>
              </a:rPr>
              <a:t>Corso di Abilitazione Professionale per Coordinatori della Sicurezza in Fase di Progettazione ed Esecuzione </a:t>
            </a:r>
          </a:p>
          <a:p>
            <a:r>
              <a:rPr lang="it-IT" sz="1800" dirty="0" smtClean="0">
                <a:solidFill>
                  <a:schemeClr val="tx1"/>
                </a:solidFill>
              </a:rPr>
              <a:t>(Allegato XIV del D. </a:t>
            </a:r>
            <a:r>
              <a:rPr lang="it-IT" sz="1800" dirty="0" err="1" smtClean="0">
                <a:solidFill>
                  <a:schemeClr val="tx1"/>
                </a:solidFill>
              </a:rPr>
              <a:t>Lgs</a:t>
            </a:r>
            <a:r>
              <a:rPr lang="it-IT" sz="1800" dirty="0" smtClean="0">
                <a:solidFill>
                  <a:schemeClr val="tx1"/>
                </a:solidFill>
              </a:rPr>
              <a:t>. 81/08 e </a:t>
            </a:r>
            <a:r>
              <a:rPr lang="it-IT" sz="1800" dirty="0" err="1" smtClean="0">
                <a:solidFill>
                  <a:schemeClr val="tx1"/>
                </a:solidFill>
              </a:rPr>
              <a:t>s.m.i.</a:t>
            </a:r>
            <a:r>
              <a:rPr lang="it-IT" sz="1800" dirty="0" smtClean="0">
                <a:solidFill>
                  <a:schemeClr val="tx1"/>
                </a:solidFill>
              </a:rPr>
              <a:t>)</a:t>
            </a:r>
          </a:p>
          <a:p>
            <a:pPr algn="just"/>
            <a:endParaRPr lang="it-IT" sz="1800" b="1" dirty="0">
              <a:solidFill>
                <a:schemeClr val="tx1"/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071546" y="3214678"/>
            <a:ext cx="4857784" cy="149971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i="1" dirty="0" smtClean="0">
                <a:solidFill>
                  <a:srgbClr val="0070C0"/>
                </a:solidFill>
              </a:rPr>
              <a:t>Il Corso è rivolto a Laureati in Scienze Geologiche, Scienze Agrarie, Scienze Forestali, Architettura, Ingegneria, nonché a Diplomati Geometri e Agrotecnici che intendano conseguire la Qualifica di Coordinatore della Sicurezza in Fase di Progettazione ed Esecuzione nei Cantieri Temporanei e Mobili</a:t>
            </a:r>
            <a:endParaRPr lang="it-IT" sz="1400" i="1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785794" y="4857752"/>
            <a:ext cx="5307502" cy="2286016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Bef>
                <a:spcPts val="0"/>
              </a:spcBef>
              <a:buNone/>
            </a:pPr>
            <a:r>
              <a:rPr lang="it-IT" sz="1800" b="1" i="1" dirty="0" smtClean="0"/>
              <a:t>Comitato Scientifico:</a:t>
            </a:r>
            <a:endParaRPr lang="it-IT" sz="1800" b="1" i="1" dirty="0"/>
          </a:p>
          <a:p>
            <a:pPr marL="0" indent="0" algn="just">
              <a:buNone/>
            </a:pPr>
            <a:r>
              <a:rPr lang="it-IT" sz="1300" b="1" i="1" dirty="0" err="1" smtClean="0"/>
              <a:t>Geol</a:t>
            </a:r>
            <a:r>
              <a:rPr lang="it-IT" sz="1300" b="1" i="1" dirty="0" smtClean="0"/>
              <a:t> .Tiziana De Razza – Consigliere Segretaria Ordine dei Geologi della Puglia  </a:t>
            </a:r>
          </a:p>
          <a:p>
            <a:pPr marL="0" indent="0" algn="just">
              <a:buNone/>
            </a:pPr>
            <a:r>
              <a:rPr lang="it-IT" sz="1300" b="1" i="1" dirty="0" smtClean="0"/>
              <a:t>Geol. </a:t>
            </a:r>
            <a:r>
              <a:rPr lang="it-IT" sz="1300" b="1" i="1" dirty="0"/>
              <a:t>Maria Costantina IEVA – </a:t>
            </a:r>
            <a:r>
              <a:rPr lang="it-IT" sz="1300" b="1" i="1" dirty="0" smtClean="0"/>
              <a:t> Consigliere Ordine dei Geologi della Puglia - Delegato APC</a:t>
            </a:r>
          </a:p>
          <a:p>
            <a:pPr marL="0" indent="0" algn="just">
              <a:buNone/>
            </a:pPr>
            <a:r>
              <a:rPr lang="it-IT" sz="1300" b="1" i="1" dirty="0" smtClean="0"/>
              <a:t>Geol. </a:t>
            </a:r>
            <a:r>
              <a:rPr lang="it-IT" sz="1300" b="1" i="1" dirty="0"/>
              <a:t>Stefano </a:t>
            </a:r>
            <a:r>
              <a:rPr lang="it-IT" sz="1300" b="1" i="1" dirty="0" smtClean="0"/>
              <a:t>MARTINO – Libero Professionista Formatore</a:t>
            </a:r>
          </a:p>
          <a:p>
            <a:pPr marL="0" indent="0" algn="just">
              <a:buNone/>
            </a:pPr>
            <a:r>
              <a:rPr lang="it-IT" sz="1300" b="1" i="1" dirty="0" smtClean="0"/>
              <a:t>Geom. </a:t>
            </a:r>
            <a:r>
              <a:rPr lang="it-IT" sz="1300" b="1" i="1" dirty="0" err="1" smtClean="0"/>
              <a:t>Addante</a:t>
            </a:r>
            <a:r>
              <a:rPr lang="it-IT" sz="1300" b="1" i="1" dirty="0" smtClean="0"/>
              <a:t>  Angelo – Presidente Collegio Provinciale Geometri e Geometri Laureati </a:t>
            </a:r>
            <a:r>
              <a:rPr lang="it-IT" sz="1300" b="1" i="1" smtClean="0"/>
              <a:t>di Bari</a:t>
            </a:r>
            <a:endParaRPr lang="it-IT" sz="1300" b="1" i="1" dirty="0" smtClean="0"/>
          </a:p>
          <a:p>
            <a:pPr marL="0" indent="0" algn="just">
              <a:buNone/>
            </a:pPr>
            <a:endParaRPr lang="it-IT" sz="1000" b="1" i="1" dirty="0" smtClean="0"/>
          </a:p>
          <a:p>
            <a:pPr marL="0" indent="0" algn="just">
              <a:buNone/>
            </a:pPr>
            <a:r>
              <a:rPr lang="it-IT" sz="1800" b="1" i="1" dirty="0"/>
              <a:t>Relatori:</a:t>
            </a:r>
            <a:endParaRPr lang="it-IT" sz="1800" b="1" dirty="0"/>
          </a:p>
          <a:p>
            <a:pPr marL="0" indent="0">
              <a:buNone/>
            </a:pPr>
            <a:r>
              <a:rPr lang="it-IT" sz="1300" b="1" i="1" dirty="0" smtClean="0"/>
              <a:t>Geol. Stefano MARTINO – Libero Professionista</a:t>
            </a:r>
          </a:p>
          <a:p>
            <a:pPr marL="0" indent="0">
              <a:buNone/>
            </a:pPr>
            <a:r>
              <a:rPr lang="it-IT" sz="1300" b="1" i="1" dirty="0" smtClean="0"/>
              <a:t>Geol. Stefania IANDOLO – PIRELLI </a:t>
            </a:r>
            <a:r>
              <a:rPr lang="en-US" sz="1300" b="1" i="1" dirty="0" smtClean="0"/>
              <a:t>HSE Manager Europa </a:t>
            </a:r>
            <a:r>
              <a:rPr lang="en-US" sz="1300" b="1" i="1" dirty="0"/>
              <a:t>Middle East Africa And </a:t>
            </a:r>
            <a:r>
              <a:rPr lang="en-US" sz="1300" b="1" i="1" dirty="0" smtClean="0"/>
              <a:t>India</a:t>
            </a:r>
            <a:endParaRPr lang="it-IT" sz="1300" b="1" i="1" dirty="0" smtClean="0"/>
          </a:p>
          <a:p>
            <a:pPr marL="0" indent="0">
              <a:buNone/>
            </a:pPr>
            <a:r>
              <a:rPr lang="it-IT" sz="1300" b="1" i="1" dirty="0" smtClean="0"/>
              <a:t>Ing. Antonia ANTEZZA – </a:t>
            </a:r>
            <a:r>
              <a:rPr lang="en-US" sz="1300" b="1" i="1" dirty="0"/>
              <a:t>Senior Consultant/HSE Specialist - KPMG Advisory S.p.A</a:t>
            </a:r>
            <a:r>
              <a:rPr lang="en-US" sz="1300" b="1" i="1" dirty="0" smtClean="0"/>
              <a:t>.</a:t>
            </a:r>
            <a:endParaRPr lang="it-IT" sz="1300" b="1" i="1" dirty="0" smtClean="0"/>
          </a:p>
          <a:p>
            <a:pPr marL="0" indent="0">
              <a:buNone/>
            </a:pPr>
            <a:r>
              <a:rPr lang="it-IT" sz="1300" b="1" i="1" dirty="0" smtClean="0"/>
              <a:t>Ing. Gabriella LILLO – Libero Professionista</a:t>
            </a:r>
            <a:endParaRPr lang="it-IT" sz="13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1300" b="1" i="1" dirty="0" smtClean="0"/>
              <a:t>Dott.ssa Maria Teresa D’ALESSANDRO – Business Coach</a:t>
            </a:r>
          </a:p>
          <a:p>
            <a:pPr marL="0" indent="0">
              <a:buNone/>
            </a:pPr>
            <a:r>
              <a:rPr lang="it-IT" sz="1300" b="1" i="1" dirty="0" smtClean="0"/>
              <a:t>Ing. Gaetano BERLINGERIO – Libero Professionista</a:t>
            </a:r>
          </a:p>
          <a:p>
            <a:pPr marL="0" indent="0">
              <a:buNone/>
            </a:pPr>
            <a:r>
              <a:rPr lang="it-IT" sz="1300" b="1" i="1" dirty="0" smtClean="0"/>
              <a:t>Geom. Michele BALICE – Libero Professionista</a:t>
            </a:r>
            <a:endParaRPr lang="it-IT" sz="1300" b="1" i="1" dirty="0"/>
          </a:p>
          <a:p>
            <a:pPr marL="400050" lvl="1" indent="0">
              <a:spcBef>
                <a:spcPts val="0"/>
              </a:spcBef>
              <a:buNone/>
            </a:pPr>
            <a:endParaRPr lang="it-IT" sz="1400" b="1" i="1" dirty="0"/>
          </a:p>
        </p:txBody>
      </p:sp>
      <p:pic>
        <p:nvPicPr>
          <p:cNvPr id="1026" name="Picture 2" descr="logo 20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920" y="323528"/>
            <a:ext cx="12620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00042" y="8429652"/>
            <a:ext cx="61566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00" b="1" dirty="0">
                <a:latin typeface="+mj-lt"/>
              </a:rPr>
              <a:t>70125 BARI - Via </a:t>
            </a:r>
            <a:r>
              <a:rPr lang="it-IT" sz="900" b="1" dirty="0" err="1">
                <a:latin typeface="+mj-lt"/>
              </a:rPr>
              <a:t>Junipero</a:t>
            </a:r>
            <a:r>
              <a:rPr lang="it-IT" sz="900" b="1" dirty="0">
                <a:latin typeface="+mj-lt"/>
              </a:rPr>
              <a:t> Serra, 19 </a:t>
            </a:r>
            <a:r>
              <a:rPr lang="it-IT" sz="900" b="1" dirty="0" smtClean="0">
                <a:latin typeface="+mj-lt"/>
              </a:rPr>
              <a:t>– tel. </a:t>
            </a:r>
            <a:r>
              <a:rPr lang="it-IT" sz="900" b="1" dirty="0">
                <a:latin typeface="+mj-lt"/>
              </a:rPr>
              <a:t>080/5484811 – </a:t>
            </a:r>
            <a:r>
              <a:rPr lang="it-IT" sz="900" b="1" dirty="0" smtClean="0">
                <a:latin typeface="+mj-lt"/>
              </a:rPr>
              <a:t>fax </a:t>
            </a:r>
            <a:r>
              <a:rPr lang="it-IT" sz="900" b="1" dirty="0">
                <a:latin typeface="+mj-lt"/>
              </a:rPr>
              <a:t>080/5484042  - www.geologipuglia.it - </a:t>
            </a:r>
            <a:r>
              <a:rPr lang="it-IT" sz="900" b="1" dirty="0" smtClean="0">
                <a:latin typeface="+mj-lt"/>
              </a:rPr>
              <a:t>info@geologipuglia.it</a:t>
            </a:r>
            <a:endParaRPr lang="it-IT" sz="900" b="1" dirty="0">
              <a:latin typeface="+mj-lt"/>
            </a:endParaRP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076413" y="7286644"/>
            <a:ext cx="4836863" cy="64294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00" b="1" i="1" dirty="0" smtClean="0"/>
              <a:t>	</a:t>
            </a:r>
            <a:r>
              <a:rPr lang="it-IT" sz="1000" b="1" i="1" dirty="0"/>
              <a:t>Con il patrocinio</a:t>
            </a:r>
          </a:p>
        </p:txBody>
      </p:sp>
      <p:pic>
        <p:nvPicPr>
          <p:cNvPr id="10" name="Immagine 9" descr="http://bari.geometriapulia.net/images/images/BariBanner_sito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2976" y="7351004"/>
            <a:ext cx="192882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2608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45931</TotalTime>
  <Words>208</Words>
  <Application>Microsoft Office PowerPoint</Application>
  <PresentationFormat>Presentazione su schermo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Silvio</dc:creator>
  <cp:lastModifiedBy>Dentico</cp:lastModifiedBy>
  <cp:revision>158</cp:revision>
  <cp:lastPrinted>2015-11-18T11:29:00Z</cp:lastPrinted>
  <dcterms:created xsi:type="dcterms:W3CDTF">2015-09-21T11:55:46Z</dcterms:created>
  <dcterms:modified xsi:type="dcterms:W3CDTF">2016-01-12T17:11:55Z</dcterms:modified>
</cp:coreProperties>
</file>