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5" r:id="rId4"/>
    <p:sldId id="261" r:id="rId5"/>
    <p:sldId id="268" r:id="rId6"/>
    <p:sldId id="269" r:id="rId7"/>
    <p:sldId id="272" r:id="rId8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8000"/>
    <a:srgbClr val="883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99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3BDDE-7A4D-4F14-B602-CFC9FABC7F57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9B209-A399-4985-9DB3-AA6E53D7E22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45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9B209-A399-4985-9DB3-AA6E53D7E22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73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076413" y="1590570"/>
            <a:ext cx="4836863" cy="1495469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2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dirty="0" smtClean="0">
                <a:solidFill>
                  <a:schemeClr val="tx1"/>
                </a:solidFill>
              </a:rPr>
              <a:t>Corso di Abilitazione Professionale per Coordinatori della Sicurezza in Fase di Progettazione ed Esecuzione (Allegato XIV del D. </a:t>
            </a:r>
            <a:r>
              <a:rPr lang="it-IT" sz="1800" b="1" dirty="0" err="1" smtClean="0">
                <a:solidFill>
                  <a:schemeClr val="tx1"/>
                </a:solidFill>
              </a:rPr>
              <a:t>Lgs</a:t>
            </a:r>
            <a:r>
              <a:rPr lang="it-IT" sz="1800" b="1" dirty="0" smtClean="0">
                <a:solidFill>
                  <a:schemeClr val="tx1"/>
                </a:solidFill>
              </a:rPr>
              <a:t>. 81/08 e </a:t>
            </a:r>
            <a:r>
              <a:rPr lang="it-IT" sz="1800" b="1" dirty="0" err="1" smtClean="0">
                <a:solidFill>
                  <a:schemeClr val="tx1"/>
                </a:solidFill>
              </a:rPr>
              <a:t>s.m.i.</a:t>
            </a:r>
            <a:r>
              <a:rPr lang="it-IT" sz="1800" b="1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76413" y="3166218"/>
            <a:ext cx="4836863" cy="1976805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i="1" dirty="0" smtClean="0">
                <a:solidFill>
                  <a:srgbClr val="0070C0"/>
                </a:solidFill>
              </a:rPr>
              <a:t>Il Corso è rivolto a Laureati in Geologia, Scienze Agrarie, Scienze Forestali, Architettura, Ingegneria, nonché a Diplomati Geometri e Agrotecnici che intendano conseguire la Qualifica di Coordinatore della Sicurezza in Fase di Progettazione ed Esecuzione nei Cantieri Temporanei e Mobili</a:t>
            </a:r>
            <a:endParaRPr lang="it-IT" sz="1400" i="1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12676" y="5216671"/>
            <a:ext cx="5832648" cy="2805339"/>
          </a:xfrm>
          <a:prstGeom prst="rect">
            <a:avLst/>
          </a:prstGeom>
          <a:gradFill flip="none" rotWithShape="1">
            <a:gsLst>
              <a:gs pos="0">
                <a:srgbClr val="008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  <a:tileRect/>
          </a:gradFill>
          <a:ln w="25400">
            <a:solidFill>
              <a:srgbClr val="0070C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400" b="1" i="1" dirty="0" smtClean="0"/>
              <a:t>Comitato Scientifico:</a:t>
            </a:r>
            <a:endParaRPr lang="it-IT" sz="1400" b="1" i="1" dirty="0"/>
          </a:p>
          <a:p>
            <a:pPr marL="0" indent="0">
              <a:spcBef>
                <a:spcPts val="0"/>
              </a:spcBef>
              <a:buNone/>
            </a:pPr>
            <a:endParaRPr lang="it-IT" sz="1000" b="1" i="1" dirty="0"/>
          </a:p>
          <a:p>
            <a:pPr marL="0" indent="0" algn="just">
              <a:buNone/>
            </a:pPr>
            <a:r>
              <a:rPr lang="it-IT" sz="1000" b="1" i="1" dirty="0" smtClean="0"/>
              <a:t>Dott. </a:t>
            </a:r>
            <a:r>
              <a:rPr lang="it-IT" sz="1000" b="1" i="1" dirty="0" smtClean="0"/>
              <a:t>Tiziana </a:t>
            </a:r>
            <a:r>
              <a:rPr lang="it-IT" sz="1000" b="1" i="1" dirty="0" smtClean="0"/>
              <a:t>DE RAZZA</a:t>
            </a:r>
            <a:r>
              <a:rPr lang="it-IT" sz="1000" b="1" i="1" dirty="0" smtClean="0"/>
              <a:t>– Consigliere Ordine dei </a:t>
            </a:r>
            <a:r>
              <a:rPr lang="it-IT" sz="1000" b="1" i="1" dirty="0" smtClean="0"/>
              <a:t>Geologi di Puglia</a:t>
            </a:r>
          </a:p>
          <a:p>
            <a:pPr marL="0" indent="0" algn="just">
              <a:buNone/>
            </a:pPr>
            <a:r>
              <a:rPr lang="it-IT" sz="1000" b="1" i="1" dirty="0" smtClean="0"/>
              <a:t>Dott.ssa </a:t>
            </a:r>
            <a:r>
              <a:rPr lang="it-IT" sz="1000" b="1" i="1" dirty="0"/>
              <a:t>Maria Costantina IEVA – </a:t>
            </a:r>
            <a:r>
              <a:rPr lang="it-IT" sz="1000" b="1" i="1" dirty="0" smtClean="0"/>
              <a:t> Consigliere Ordine </a:t>
            </a:r>
            <a:r>
              <a:rPr lang="it-IT" sz="1000" b="1" i="1" dirty="0" smtClean="0"/>
              <a:t>dei </a:t>
            </a:r>
            <a:r>
              <a:rPr lang="it-IT" sz="1000" b="1" i="1" dirty="0" smtClean="0"/>
              <a:t>Geologi di Puglia - Delegato </a:t>
            </a:r>
            <a:r>
              <a:rPr lang="it-IT" sz="1000" b="1" i="1" dirty="0" smtClean="0"/>
              <a:t>APC</a:t>
            </a:r>
          </a:p>
          <a:p>
            <a:pPr marL="0" indent="0" algn="just">
              <a:buNone/>
            </a:pPr>
            <a:r>
              <a:rPr lang="it-IT" sz="1000" b="1" i="1" dirty="0" smtClean="0"/>
              <a:t>Geom.  </a:t>
            </a:r>
            <a:r>
              <a:rPr lang="it-IT" sz="1000" b="1" i="1" dirty="0" err="1" smtClean="0"/>
              <a:t>Xxxxx</a:t>
            </a:r>
            <a:r>
              <a:rPr lang="it-IT" sz="1000" b="1" i="1" dirty="0" smtClean="0"/>
              <a:t> XXXXX – Collegio dei Geometri </a:t>
            </a:r>
            <a:endParaRPr lang="it-IT" sz="1000" b="1" i="1" dirty="0" smtClean="0"/>
          </a:p>
          <a:p>
            <a:pPr marL="0" indent="0" algn="just">
              <a:buNone/>
            </a:pPr>
            <a:r>
              <a:rPr lang="it-IT" sz="1000" b="1" i="1" dirty="0" smtClean="0"/>
              <a:t>Dott</a:t>
            </a:r>
            <a:r>
              <a:rPr lang="it-IT" sz="1000" b="1" i="1" dirty="0"/>
              <a:t>. Stefano </a:t>
            </a:r>
            <a:r>
              <a:rPr lang="it-IT" sz="1000" b="1" i="1" dirty="0" smtClean="0"/>
              <a:t>MARTINO - Libero Professionista Formatore</a:t>
            </a:r>
          </a:p>
          <a:p>
            <a:pPr marL="0" indent="0" algn="just">
              <a:buNone/>
            </a:pPr>
            <a:endParaRPr lang="it-IT" sz="1000" b="1" i="1" dirty="0" smtClean="0"/>
          </a:p>
          <a:p>
            <a:pPr marL="0" indent="0" algn="just">
              <a:buNone/>
            </a:pPr>
            <a:r>
              <a:rPr lang="it-IT" sz="1400" b="1" i="1" dirty="0"/>
              <a:t>Relatori:</a:t>
            </a:r>
            <a:endParaRPr lang="it-IT" sz="1400" b="1" dirty="0"/>
          </a:p>
          <a:p>
            <a:pPr marL="0" indent="0">
              <a:buNone/>
            </a:pPr>
            <a:r>
              <a:rPr lang="it-IT" sz="1000" b="1" i="1" dirty="0" smtClean="0"/>
              <a:t>Dott. Stefano MARTINO – Libero Professionista</a:t>
            </a:r>
          </a:p>
          <a:p>
            <a:pPr marL="0" indent="0">
              <a:buNone/>
            </a:pPr>
            <a:r>
              <a:rPr lang="it-IT" sz="1000" b="1" i="1" dirty="0" smtClean="0"/>
              <a:t>Dott.ssa Stefania IANDOLO – PIRELLI </a:t>
            </a:r>
            <a:r>
              <a:rPr lang="en-US" sz="1000" b="1" i="1" dirty="0" smtClean="0"/>
              <a:t>HSE Manager Europa </a:t>
            </a:r>
            <a:r>
              <a:rPr lang="en-US" sz="1000" b="1" i="1" dirty="0"/>
              <a:t>Middle East Africa And </a:t>
            </a:r>
            <a:r>
              <a:rPr lang="en-US" sz="1000" b="1" i="1" dirty="0" smtClean="0"/>
              <a:t>India</a:t>
            </a:r>
            <a:endParaRPr lang="it-IT" sz="1000" b="1" i="1" dirty="0" smtClean="0"/>
          </a:p>
          <a:p>
            <a:pPr marL="0" indent="0">
              <a:buNone/>
            </a:pPr>
            <a:r>
              <a:rPr lang="it-IT" sz="1000" b="1" i="1" dirty="0" smtClean="0"/>
              <a:t>Ing. Antonia ANTEZZA – </a:t>
            </a:r>
            <a:r>
              <a:rPr lang="en-US" sz="1000" b="1" i="1" dirty="0"/>
              <a:t>Senior Consultant/HSE Specialist - KPMG Advisory S.p.A</a:t>
            </a:r>
            <a:r>
              <a:rPr lang="en-US" sz="1000" b="1" i="1" dirty="0" smtClean="0"/>
              <a:t>.</a:t>
            </a:r>
            <a:endParaRPr lang="it-IT" sz="1000" b="1" i="1" dirty="0" smtClean="0"/>
          </a:p>
          <a:p>
            <a:pPr marL="0" indent="0">
              <a:buNone/>
            </a:pPr>
            <a:r>
              <a:rPr lang="it-IT" sz="1000" b="1" i="1" dirty="0" smtClean="0"/>
              <a:t>Ing. Gabriella LILLO – Libero Professionista</a:t>
            </a:r>
            <a:endParaRPr lang="it-IT" sz="10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1000" b="1" i="1" dirty="0" smtClean="0"/>
              <a:t>Dott.ssa Maria Teresa D’ALESSANDRO – Business Coach</a:t>
            </a:r>
          </a:p>
          <a:p>
            <a:pPr marL="0" indent="0">
              <a:buNone/>
            </a:pPr>
            <a:r>
              <a:rPr lang="it-IT" sz="1000" b="1" i="1" dirty="0" smtClean="0"/>
              <a:t>Ing. Gaetano BERLINGERIO – Libero Professionista</a:t>
            </a:r>
          </a:p>
          <a:p>
            <a:pPr marL="0" indent="0">
              <a:buNone/>
            </a:pPr>
            <a:r>
              <a:rPr lang="it-IT" sz="1000" b="1" i="1" dirty="0" smtClean="0"/>
              <a:t>Geom. Michele BALICE – Libero Professionista</a:t>
            </a:r>
            <a:endParaRPr lang="it-IT" sz="1000" b="1" i="1" dirty="0"/>
          </a:p>
          <a:p>
            <a:pPr marL="400050" lvl="1" indent="0">
              <a:spcBef>
                <a:spcPts val="0"/>
              </a:spcBef>
              <a:buNone/>
            </a:pPr>
            <a:endParaRPr lang="it-IT" sz="1400" b="1" i="1" dirty="0"/>
          </a:p>
        </p:txBody>
      </p:sp>
      <p:pic>
        <p:nvPicPr>
          <p:cNvPr id="1026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16502" y="8159059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260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683684" y="1477952"/>
            <a:ext cx="1942542" cy="1993193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19/01/2016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Relatore Dott. Stefano MARTINO</a:t>
            </a:r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MARTINO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3731589" y="1468199"/>
            <a:ext cx="2754306" cy="199319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 smtClean="0"/>
              <a:t>Presentazione del Corso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 smtClean="0"/>
              <a:t>Il Lavoro nella Costituzione Italiana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 smtClean="0"/>
              <a:t>Storia della Normativa della Sicurezza sul Lavoro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 smtClean="0"/>
              <a:t>Il Testo Unico 81/08’ ed il Miglioramento Continuo</a:t>
            </a:r>
          </a:p>
          <a:p>
            <a:pPr marL="0" indent="0">
              <a:spcBef>
                <a:spcPts val="0"/>
              </a:spcBef>
              <a:buNone/>
            </a:pPr>
            <a:endParaRPr lang="it-IT" sz="1000" b="1" i="1" dirty="0"/>
          </a:p>
          <a:p>
            <a:pPr marL="0" indent="0">
              <a:spcBef>
                <a:spcPts val="0"/>
              </a:spcBef>
              <a:buNone/>
            </a:pPr>
            <a:endParaRPr lang="it-IT" sz="1000" b="1" i="1" dirty="0" smtClean="0"/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Il Testo Unico 81/08’ ed il Miglioramento Continuo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I Soggetti Coinvolti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I Compiti, gli Obblighi e le Responsabilità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endParaRPr lang="it-IT" sz="1000" b="1" i="1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21554" y="1468199"/>
            <a:ext cx="971271" cy="6018646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 smtClean="0">
                <a:solidFill>
                  <a:schemeClr val="tx1"/>
                </a:solidFill>
              </a:rPr>
              <a:t>Modulo Giuridico di 28 Ore</a:t>
            </a:r>
          </a:p>
          <a:p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3731589" y="3521497"/>
            <a:ext cx="2754306" cy="9594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Il Testo Unico 81/08’ ed il Miglioramento </a:t>
            </a:r>
            <a:r>
              <a:rPr lang="it-IT" sz="1000" b="1" i="1" dirty="0" smtClean="0">
                <a:solidFill>
                  <a:schemeClr val="tx1"/>
                </a:solidFill>
              </a:rPr>
              <a:t>Continuo</a:t>
            </a: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Analisi </a:t>
            </a:r>
            <a:r>
              <a:rPr lang="it-IT" sz="1000" b="1" i="1" dirty="0">
                <a:solidFill>
                  <a:schemeClr val="tx1"/>
                </a:solidFill>
              </a:rPr>
              <a:t>del Titolo IV – Cantieri Temporanei e </a:t>
            </a:r>
            <a:r>
              <a:rPr lang="it-IT" sz="1000" b="1" i="1" dirty="0" smtClean="0">
                <a:solidFill>
                  <a:schemeClr val="tx1"/>
                </a:solidFill>
              </a:rPr>
              <a:t>Mobili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21" name="Titolo 1"/>
          <p:cNvSpPr txBox="1">
            <a:spLocks/>
          </p:cNvSpPr>
          <p:nvPr/>
        </p:nvSpPr>
        <p:spPr>
          <a:xfrm>
            <a:off x="1683684" y="3531022"/>
            <a:ext cx="1931256" cy="959445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21/01/2016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Relatore Dott. Stefano MARTINO</a:t>
            </a:r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MARTINO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1684231" y="4546031"/>
            <a:ext cx="1942542" cy="1500653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26/01/2016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Relatore Dott. Stefano MARTINO</a:t>
            </a:r>
          </a:p>
          <a:p>
            <a:pPr algn="r"/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MARTINO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24" name="Sottotitolo 2"/>
          <p:cNvSpPr txBox="1">
            <a:spLocks/>
          </p:cNvSpPr>
          <p:nvPr/>
        </p:nvSpPr>
        <p:spPr>
          <a:xfrm>
            <a:off x="3741432" y="4546029"/>
            <a:ext cx="2754306" cy="1500655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Il Testo Unico 81/08’ ed il Miglioramento Continuo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Analisi del Titolo IV – Cantieri Temporanei e Mobili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Le Sentenze ed il Nesso tra Casualità e Condotta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Introduzione del principio di «Comportamento Abnorme del Lavoratore</a:t>
            </a:r>
            <a:r>
              <a:rPr lang="it-IT" sz="1000" b="1" i="1" dirty="0" smtClean="0">
                <a:solidFill>
                  <a:schemeClr val="tx1"/>
                </a:solidFill>
              </a:rPr>
              <a:t>»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25" name="Titolo 1"/>
          <p:cNvSpPr txBox="1">
            <a:spLocks/>
          </p:cNvSpPr>
          <p:nvPr/>
        </p:nvSpPr>
        <p:spPr>
          <a:xfrm>
            <a:off x="1693588" y="6118428"/>
            <a:ext cx="1931256" cy="1368415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28/01/2016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Relatore Dott. Stefano MARTINO</a:t>
            </a:r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</a:t>
            </a:r>
            <a:r>
              <a:rPr lang="it-IT" sz="1000" b="1" dirty="0" smtClean="0"/>
              <a:t>MARTINO</a:t>
            </a:r>
            <a:endParaRPr lang="it-IT" sz="1000" dirty="0"/>
          </a:p>
        </p:txBody>
      </p:sp>
      <p:sp>
        <p:nvSpPr>
          <p:cNvPr id="26" name="Sottotitolo 2"/>
          <p:cNvSpPr txBox="1">
            <a:spLocks/>
          </p:cNvSpPr>
          <p:nvPr/>
        </p:nvSpPr>
        <p:spPr>
          <a:xfrm>
            <a:off x="3746262" y="6118429"/>
            <a:ext cx="2754306" cy="1368415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Il Testo Unico 81/08’ ed il Miglioramento Continuo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Analisi del Titolo IV – Cantieri Temporanei e Mobili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Le Sentenze e la Scarsità di Informazioni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Introduzione del principio di «Colpa in </a:t>
            </a:r>
            <a:r>
              <a:rPr lang="it-IT" sz="1000" b="1" i="1" dirty="0" err="1">
                <a:solidFill>
                  <a:schemeClr val="tx1"/>
                </a:solidFill>
              </a:rPr>
              <a:t>Eligendo</a:t>
            </a:r>
            <a:r>
              <a:rPr lang="it-IT" sz="1000" b="1" i="1" dirty="0">
                <a:solidFill>
                  <a:schemeClr val="tx1"/>
                </a:solidFill>
              </a:rPr>
              <a:t>»</a:t>
            </a:r>
          </a:p>
        </p:txBody>
      </p:sp>
      <p:pic>
        <p:nvPicPr>
          <p:cNvPr id="13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416502" y="8159059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014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529669" y="1395335"/>
            <a:ext cx="971271" cy="3873590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>
                <a:solidFill>
                  <a:schemeClr val="tx1"/>
                </a:solidFill>
              </a:rPr>
              <a:t>Modulo Giuridico di 28 </a:t>
            </a:r>
            <a:r>
              <a:rPr lang="it-IT" sz="1200" b="1" dirty="0" smtClean="0">
                <a:solidFill>
                  <a:schemeClr val="tx1"/>
                </a:solidFill>
              </a:rPr>
              <a:t>Ore</a:t>
            </a:r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1700252" y="2841478"/>
            <a:ext cx="1942542" cy="1102641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04/02/2016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/>
              <a:t>Relatore Dott. Stefano MARTINO</a:t>
            </a:r>
          </a:p>
          <a:p>
            <a:pPr algn="r"/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</a:t>
            </a:r>
            <a:r>
              <a:rPr lang="it-IT" sz="1000" b="1" dirty="0" smtClean="0"/>
              <a:t>MARTINO</a:t>
            </a:r>
            <a:endParaRPr lang="it-IT" sz="1000" dirty="0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3749330" y="2833128"/>
            <a:ext cx="2754306" cy="1110991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Analisi </a:t>
            </a:r>
            <a:r>
              <a:rPr lang="it-IT" sz="1000" b="1" i="1" dirty="0">
                <a:solidFill>
                  <a:schemeClr val="tx1"/>
                </a:solidFill>
              </a:rPr>
              <a:t>Titolo IV – Cantieri Temporanei e </a:t>
            </a:r>
            <a:r>
              <a:rPr lang="it-IT" sz="1000" b="1" i="1" dirty="0" smtClean="0">
                <a:solidFill>
                  <a:schemeClr val="tx1"/>
                </a:solidFill>
              </a:rPr>
              <a:t>Mobili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Le statistiche sugli Infortuni sul Lavoro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I Costi degli Incidenti </a:t>
            </a:r>
            <a:r>
              <a:rPr lang="it-IT" sz="1000" b="1" i="1" dirty="0" smtClean="0">
                <a:solidFill>
                  <a:schemeClr val="tx1"/>
                </a:solidFill>
              </a:rPr>
              <a:t>Mancati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18" name="Titolo 1"/>
          <p:cNvSpPr txBox="1">
            <a:spLocks/>
          </p:cNvSpPr>
          <p:nvPr/>
        </p:nvSpPr>
        <p:spPr>
          <a:xfrm>
            <a:off x="531778" y="5798257"/>
            <a:ext cx="3111016" cy="138203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13/02/2016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</a:t>
            </a:r>
            <a:r>
              <a:rPr lang="it-IT" sz="1000" b="1" dirty="0" smtClean="0"/>
              <a:t>Ing. Antonia ANTEZZA</a:t>
            </a:r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Ing. Antonia ANTEZZA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531777" y="5363129"/>
            <a:ext cx="5990245" cy="360999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>
                <a:solidFill>
                  <a:schemeClr val="tx1"/>
                </a:solidFill>
              </a:rPr>
              <a:t>Modulo </a:t>
            </a:r>
            <a:r>
              <a:rPr lang="it-IT" sz="1200" b="1" dirty="0" smtClean="0">
                <a:solidFill>
                  <a:schemeClr val="tx1"/>
                </a:solidFill>
              </a:rPr>
              <a:t>Tecnico </a:t>
            </a:r>
            <a:r>
              <a:rPr lang="it-IT" sz="1200" b="1" dirty="0">
                <a:solidFill>
                  <a:schemeClr val="tx1"/>
                </a:solidFill>
              </a:rPr>
              <a:t>di </a:t>
            </a:r>
            <a:r>
              <a:rPr lang="it-IT" sz="1200" b="1" dirty="0" smtClean="0">
                <a:solidFill>
                  <a:schemeClr val="tx1"/>
                </a:solidFill>
              </a:rPr>
              <a:t>52 Ore</a:t>
            </a:r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26" name="Titolo 1"/>
          <p:cNvSpPr txBox="1">
            <a:spLocks/>
          </p:cNvSpPr>
          <p:nvPr/>
        </p:nvSpPr>
        <p:spPr>
          <a:xfrm>
            <a:off x="1700252" y="4013955"/>
            <a:ext cx="1942542" cy="125497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09/02/2016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/>
              <a:t>Relatore Dott. Stefano MARTINO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</a:t>
            </a:r>
            <a:r>
              <a:rPr lang="it-IT" sz="1000" b="1" dirty="0" smtClean="0"/>
              <a:t>MARTINO</a:t>
            </a:r>
            <a:endParaRPr lang="it-IT" sz="1000" dirty="0"/>
          </a:p>
        </p:txBody>
      </p:sp>
      <p:sp>
        <p:nvSpPr>
          <p:cNvPr id="27" name="Sottotitolo 2"/>
          <p:cNvSpPr txBox="1">
            <a:spLocks/>
          </p:cNvSpPr>
          <p:nvPr/>
        </p:nvSpPr>
        <p:spPr>
          <a:xfrm>
            <a:off x="3767716" y="4013955"/>
            <a:ext cx="2754306" cy="126332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Analisi </a:t>
            </a:r>
            <a:r>
              <a:rPr lang="it-IT" sz="1000" b="1" i="1" dirty="0">
                <a:solidFill>
                  <a:schemeClr val="tx1"/>
                </a:solidFill>
              </a:rPr>
              <a:t>Titolo IV – Cantieri Temporanei e </a:t>
            </a:r>
            <a:r>
              <a:rPr lang="it-IT" sz="1000" b="1" i="1" dirty="0" smtClean="0">
                <a:solidFill>
                  <a:schemeClr val="tx1"/>
                </a:solidFill>
              </a:rPr>
              <a:t>Mobili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I Comitati Paritetici Territoriali ed i Costi della Sicurezza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Sintesi del Modulo, Valutazione da parte dei Corsisti</a:t>
            </a:r>
          </a:p>
        </p:txBody>
      </p:sp>
      <p:sp>
        <p:nvSpPr>
          <p:cNvPr id="28" name="Sottotitolo 2"/>
          <p:cNvSpPr txBox="1">
            <a:spLocks/>
          </p:cNvSpPr>
          <p:nvPr/>
        </p:nvSpPr>
        <p:spPr>
          <a:xfrm>
            <a:off x="3767716" y="5798257"/>
            <a:ext cx="2754306" cy="138203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Criteri per la Valutazione dei Rischi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smtClean="0">
                <a:solidFill>
                  <a:schemeClr val="tx1"/>
                </a:solidFill>
              </a:rPr>
              <a:t>Rischi </a:t>
            </a:r>
            <a:r>
              <a:rPr lang="it-IT" sz="1000" b="1" i="1" dirty="0">
                <a:solidFill>
                  <a:schemeClr val="tx1"/>
                </a:solidFill>
              </a:rPr>
              <a:t>connessi con le Lavorazioni di Montaggio e Smontaggio di Elementi Prefabbricati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Rischi trasmissibili dall’Ambiente Esterno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Rischi trasmissibili all’Ambiente Esterno</a:t>
            </a:r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531778" y="7247043"/>
            <a:ext cx="3111016" cy="952982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16/02/2016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</a:t>
            </a:r>
            <a:r>
              <a:rPr lang="it-IT" sz="1000" b="1" dirty="0" smtClean="0"/>
              <a:t>Dott. Stefano MARTINO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</a:t>
            </a:r>
            <a:r>
              <a:rPr lang="it-IT" sz="1000" b="1" dirty="0" smtClean="0"/>
              <a:t>Dott. Stefano MARTINO</a:t>
            </a:r>
            <a:endParaRPr lang="it-IT" sz="1000" dirty="0"/>
          </a:p>
        </p:txBody>
      </p:sp>
      <p:sp>
        <p:nvSpPr>
          <p:cNvPr id="30" name="Sottotitolo 2"/>
          <p:cNvSpPr txBox="1">
            <a:spLocks/>
          </p:cNvSpPr>
          <p:nvPr/>
        </p:nvSpPr>
        <p:spPr>
          <a:xfrm>
            <a:off x="3766582" y="7247043"/>
            <a:ext cx="2754306" cy="952982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Lavori in Spazi Confinati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Gli Scavi e le Demolizioni</a:t>
            </a: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1686449" y="1395335"/>
            <a:ext cx="1942542" cy="1376465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02/</a:t>
            </a:r>
            <a:r>
              <a:rPr lang="it-IT" sz="1000" b="1" dirty="0" err="1" smtClean="0">
                <a:solidFill>
                  <a:srgbClr val="0070C0"/>
                </a:solidFill>
              </a:rPr>
              <a:t>02</a:t>
            </a:r>
            <a:r>
              <a:rPr lang="it-IT" sz="1000" b="1" dirty="0" smtClean="0">
                <a:solidFill>
                  <a:srgbClr val="0070C0"/>
                </a:solidFill>
              </a:rPr>
              <a:t>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Relatore Dott. Stefano MARTINO</a:t>
            </a:r>
          </a:p>
          <a:p>
            <a:pPr algn="r"/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MARTINO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3739123" y="1395335"/>
            <a:ext cx="2754306" cy="1376465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Il Testo Unico 81/08’ ed il Miglioramento Continuo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Analisi del Titolo IV – Cantieri Temporanei e Mobili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Gli Organi di Vigilanza e le Procedure Ispettive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Il Regime Sanzionatorio</a:t>
            </a:r>
          </a:p>
        </p:txBody>
      </p:sp>
      <p:pic>
        <p:nvPicPr>
          <p:cNvPr id="16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416502" y="8578159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741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1"/>
          <p:cNvSpPr txBox="1">
            <a:spLocks/>
          </p:cNvSpPr>
          <p:nvPr/>
        </p:nvSpPr>
        <p:spPr>
          <a:xfrm>
            <a:off x="433674" y="2648412"/>
            <a:ext cx="3111016" cy="977959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23/02/2016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Ing. Gaetano </a:t>
            </a:r>
            <a:r>
              <a:rPr lang="it-IT" sz="1000" b="1" dirty="0" smtClean="0"/>
              <a:t>BERLINGERIO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Ing. Gaetano </a:t>
            </a:r>
            <a:r>
              <a:rPr lang="it-IT" sz="1000" b="1" dirty="0" smtClean="0"/>
              <a:t>BERLINGERIO</a:t>
            </a:r>
            <a:endParaRPr lang="it-IT" sz="1000" dirty="0"/>
          </a:p>
        </p:txBody>
      </p:sp>
      <p:sp>
        <p:nvSpPr>
          <p:cNvPr id="39" name="Sottotitolo 2"/>
          <p:cNvSpPr txBox="1">
            <a:spLocks/>
          </p:cNvSpPr>
          <p:nvPr/>
        </p:nvSpPr>
        <p:spPr>
          <a:xfrm>
            <a:off x="3668478" y="2648412"/>
            <a:ext cx="2754306" cy="977959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di Caduta dall’Alto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Ponteggi ed Opere Provvisionali</a:t>
            </a:r>
          </a:p>
        </p:txBody>
      </p:sp>
      <p:sp>
        <p:nvSpPr>
          <p:cNvPr id="40" name="Titolo 1"/>
          <p:cNvSpPr txBox="1">
            <a:spLocks/>
          </p:cNvSpPr>
          <p:nvPr/>
        </p:nvSpPr>
        <p:spPr>
          <a:xfrm>
            <a:off x="430806" y="3705441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27/02/2016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Relatore Dott.ssa Stefania IANDOLO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 smtClean="0"/>
              <a:t>Relatore Dott.ssa Stefania IANDOLO</a:t>
            </a:r>
          </a:p>
        </p:txBody>
      </p:sp>
      <p:sp>
        <p:nvSpPr>
          <p:cNvPr id="41" name="Sottotitolo 2"/>
          <p:cNvSpPr txBox="1">
            <a:spLocks/>
          </p:cNvSpPr>
          <p:nvPr/>
        </p:nvSpPr>
        <p:spPr>
          <a:xfrm>
            <a:off x="3665610" y="3705441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La Gestione dei Comportamenti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La Gestione dei Comportamenti</a:t>
            </a:r>
          </a:p>
        </p:txBody>
      </p:sp>
      <p:sp>
        <p:nvSpPr>
          <p:cNvPr id="44" name="Titolo 1"/>
          <p:cNvSpPr txBox="1">
            <a:spLocks/>
          </p:cNvSpPr>
          <p:nvPr/>
        </p:nvSpPr>
        <p:spPr>
          <a:xfrm>
            <a:off x="439432" y="4845709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01/03/2016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</a:t>
            </a:r>
            <a:r>
              <a:rPr lang="it-IT" sz="1000" b="1" dirty="0" smtClean="0"/>
              <a:t>Dott. Stefano MARTINO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</a:t>
            </a:r>
            <a:r>
              <a:rPr lang="it-IT" sz="1000" b="1" dirty="0" smtClean="0"/>
              <a:t>Dott. Stefano MARTINO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45" name="Sottotitolo 2"/>
          <p:cNvSpPr txBox="1">
            <a:spLocks/>
          </p:cNvSpPr>
          <p:nvPr/>
        </p:nvSpPr>
        <p:spPr>
          <a:xfrm>
            <a:off x="3674236" y="4845709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Fisici in Cantiere (Rumore e Vibrazioni)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</a:t>
            </a:r>
            <a:r>
              <a:rPr lang="it-IT" sz="1000" b="1" i="1" dirty="0">
                <a:solidFill>
                  <a:schemeClr val="tx1"/>
                </a:solidFill>
              </a:rPr>
              <a:t>Fisici in Cantiere </a:t>
            </a:r>
            <a:r>
              <a:rPr lang="it-IT" sz="1000" b="1" i="1" dirty="0" smtClean="0">
                <a:solidFill>
                  <a:schemeClr val="tx1"/>
                </a:solidFill>
              </a:rPr>
              <a:t>(Movimentazione dei Carichi, Microclima, Illuminazione)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46" name="Titolo 1"/>
          <p:cNvSpPr txBox="1">
            <a:spLocks/>
          </p:cNvSpPr>
          <p:nvPr/>
        </p:nvSpPr>
        <p:spPr>
          <a:xfrm>
            <a:off x="436564" y="5988463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03/</a:t>
            </a:r>
            <a:r>
              <a:rPr lang="it-IT" sz="1000" b="1" dirty="0" err="1" smtClean="0">
                <a:solidFill>
                  <a:srgbClr val="0070C0"/>
                </a:solidFill>
              </a:rPr>
              <a:t>03</a:t>
            </a:r>
            <a:r>
              <a:rPr lang="it-IT" sz="1000" b="1" dirty="0" smtClean="0">
                <a:solidFill>
                  <a:srgbClr val="0070C0"/>
                </a:solidFill>
              </a:rPr>
              <a:t>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 Relatore Ing. Gaetano BERLINGERIO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 smtClean="0"/>
              <a:t> Relatore Ing. Gaetano BERLINGERIO</a:t>
            </a:r>
            <a:endParaRPr lang="it-IT" sz="1000" dirty="0"/>
          </a:p>
        </p:txBody>
      </p:sp>
      <p:sp>
        <p:nvSpPr>
          <p:cNvPr id="47" name="Sottotitolo 2"/>
          <p:cNvSpPr txBox="1">
            <a:spLocks/>
          </p:cNvSpPr>
          <p:nvPr/>
        </p:nvSpPr>
        <p:spPr>
          <a:xfrm>
            <a:off x="3671368" y="5988463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Elettrici e Protezione contro le Scariche Atmosferiche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Rischi Elettrici e Protezione contro le Scariche </a:t>
            </a:r>
            <a:r>
              <a:rPr lang="it-IT" sz="1000" b="1" i="1" dirty="0" smtClean="0">
                <a:solidFill>
                  <a:schemeClr val="tx1"/>
                </a:solidFill>
              </a:rPr>
              <a:t>Atmosferiche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48" name="Titolo 1"/>
          <p:cNvSpPr txBox="1">
            <a:spLocks/>
          </p:cNvSpPr>
          <p:nvPr/>
        </p:nvSpPr>
        <p:spPr>
          <a:xfrm>
            <a:off x="433674" y="7141420"/>
            <a:ext cx="3111016" cy="93573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08/03/2016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</a:t>
            </a:r>
            <a:r>
              <a:rPr lang="it-IT" sz="1000" b="1" dirty="0" smtClean="0"/>
              <a:t>Dott. Stefano MARTINO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</a:t>
            </a:r>
            <a:r>
              <a:rPr lang="it-IT" sz="1000" b="1" dirty="0" smtClean="0"/>
              <a:t>Dott. Stefano MARTINO</a:t>
            </a:r>
            <a:endParaRPr lang="it-IT" sz="1000" dirty="0"/>
          </a:p>
        </p:txBody>
      </p:sp>
      <p:sp>
        <p:nvSpPr>
          <p:cNvPr id="49" name="Sottotitolo 2"/>
          <p:cNvSpPr txBox="1">
            <a:spLocks/>
          </p:cNvSpPr>
          <p:nvPr/>
        </p:nvSpPr>
        <p:spPr>
          <a:xfrm>
            <a:off x="3668478" y="7141420"/>
            <a:ext cx="2754306" cy="93573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La Gestione dei Fornitori, dei Sub-Appaltatori e dei Lavoratori Autonomi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Primo Soccorso e Gestione delle Emergenze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433674" y="1500635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20/02/2016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</a:t>
            </a:r>
            <a:r>
              <a:rPr lang="it-IT" sz="1000" b="1" dirty="0" smtClean="0"/>
              <a:t>Ing. Gabriella LILLO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</a:t>
            </a:r>
            <a:r>
              <a:rPr lang="it-IT" sz="1000" b="1" dirty="0" smtClean="0"/>
              <a:t>Ing. Gabriella LILLO</a:t>
            </a:r>
            <a:endParaRPr lang="it-IT" sz="1000" dirty="0"/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3668478" y="1500635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Incendio ed Esplosioni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delle Macchine Operatrici e delle Attrezzature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6502" y="8521009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  <p:pic>
        <p:nvPicPr>
          <p:cNvPr id="17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65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olo 1"/>
          <p:cNvSpPr txBox="1">
            <a:spLocks/>
          </p:cNvSpPr>
          <p:nvPr/>
        </p:nvSpPr>
        <p:spPr>
          <a:xfrm>
            <a:off x="441070" y="4915973"/>
            <a:ext cx="3111016" cy="1229154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22/03/2016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 smtClean="0"/>
              <a:t>Relatori Dott. Stefano MARTINO</a:t>
            </a:r>
          </a:p>
          <a:p>
            <a:pPr algn="r"/>
            <a:r>
              <a:rPr lang="it-IT" sz="1000" b="1" dirty="0" smtClean="0"/>
              <a:t>Dott.ssa Maria Teresa D’ALESSANDRO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Relatori Dott. Stefano MARTINO</a:t>
            </a:r>
          </a:p>
          <a:p>
            <a:pPr algn="r"/>
            <a:r>
              <a:rPr lang="it-IT" sz="1000" b="1" dirty="0"/>
              <a:t>Dott.ssa Maria Teresa </a:t>
            </a:r>
            <a:r>
              <a:rPr lang="it-IT" sz="1000" b="1" dirty="0" smtClean="0"/>
              <a:t>D’ALESSANDRO</a:t>
            </a:r>
            <a:endParaRPr lang="it-IT" sz="1000" dirty="0"/>
          </a:p>
          <a:p>
            <a:pPr algn="r"/>
            <a:endParaRPr lang="it-IT" sz="1000" dirty="0"/>
          </a:p>
        </p:txBody>
      </p:sp>
      <p:sp>
        <p:nvSpPr>
          <p:cNvPr id="24" name="Sottotitolo 2"/>
          <p:cNvSpPr txBox="1">
            <a:spLocks/>
          </p:cNvSpPr>
          <p:nvPr/>
        </p:nvSpPr>
        <p:spPr>
          <a:xfrm>
            <a:off x="3731582" y="4908384"/>
            <a:ext cx="2754306" cy="123674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Formazione ed Informazione dei Lavoratori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Teoria e Tecniche di Comunicazione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25" name="Titolo 1"/>
          <p:cNvSpPr txBox="1">
            <a:spLocks/>
          </p:cNvSpPr>
          <p:nvPr/>
        </p:nvSpPr>
        <p:spPr>
          <a:xfrm>
            <a:off x="447382" y="6217770"/>
            <a:ext cx="3111016" cy="946518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24/03/2016 </a:t>
            </a:r>
            <a:r>
              <a:rPr lang="it-IT" sz="1000" b="1" dirty="0">
                <a:solidFill>
                  <a:srgbClr val="0070C0"/>
                </a:solidFill>
              </a:rPr>
              <a:t>– Ore 14.30 </a:t>
            </a:r>
            <a:r>
              <a:rPr lang="it-IT" sz="1000" b="1" dirty="0" smtClean="0">
                <a:solidFill>
                  <a:srgbClr val="0070C0"/>
                </a:solidFill>
              </a:rPr>
              <a:t>16.30</a:t>
            </a:r>
            <a:endParaRPr lang="it-IT" sz="1000" b="1" dirty="0"/>
          </a:p>
          <a:p>
            <a:pPr algn="r"/>
            <a:r>
              <a:rPr lang="it-IT" sz="1000" b="1" dirty="0"/>
              <a:t>Dott.ssa Maria Teresa D’ALESSANDRO</a:t>
            </a:r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</a:t>
            </a:r>
            <a:r>
              <a:rPr lang="it-IT" sz="1000" b="1" dirty="0" smtClean="0">
                <a:solidFill>
                  <a:srgbClr val="0070C0"/>
                </a:solidFill>
              </a:rPr>
              <a:t>18.30</a:t>
            </a:r>
            <a:endParaRPr lang="it-IT" sz="1000" b="1" dirty="0"/>
          </a:p>
          <a:p>
            <a:pPr algn="r"/>
            <a:r>
              <a:rPr lang="it-IT" sz="1000" b="1" dirty="0"/>
              <a:t>Dott.ssa Maria Teresa D’ALESSANDRO</a:t>
            </a:r>
            <a:endParaRPr lang="it-IT" sz="1000" dirty="0"/>
          </a:p>
        </p:txBody>
      </p:sp>
      <p:sp>
        <p:nvSpPr>
          <p:cNvPr id="26" name="Sottotitolo 2"/>
          <p:cNvSpPr txBox="1">
            <a:spLocks/>
          </p:cNvSpPr>
          <p:nvPr/>
        </p:nvSpPr>
        <p:spPr>
          <a:xfrm>
            <a:off x="3731582" y="6217770"/>
            <a:ext cx="2754306" cy="946518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Gestione dei Gruppi e della Leadership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Sintesi del Modulo e Valutazione dei Corsisti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447382" y="1463082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12/03/2016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</a:t>
            </a:r>
            <a:r>
              <a:rPr lang="it-IT" sz="1000" b="1" dirty="0" smtClean="0"/>
              <a:t>Ing. Gabriella LILLO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Ing. Gabriella LILLO</a:t>
            </a:r>
          </a:p>
        </p:txBody>
      </p:sp>
      <p:sp>
        <p:nvSpPr>
          <p:cNvPr id="16" name="Sottotitolo 2"/>
          <p:cNvSpPr txBox="1">
            <a:spLocks/>
          </p:cNvSpPr>
          <p:nvPr/>
        </p:nvSpPr>
        <p:spPr>
          <a:xfrm>
            <a:off x="3751194" y="1463082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Cantieri Stradali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Dispositivi di Protezione Individuali e Collettivi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pic>
        <p:nvPicPr>
          <p:cNvPr id="17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sellaDiTesto 17"/>
          <p:cNvSpPr txBox="1"/>
          <p:nvPr/>
        </p:nvSpPr>
        <p:spPr>
          <a:xfrm>
            <a:off x="454602" y="8691941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  <p:sp>
        <p:nvSpPr>
          <p:cNvPr id="19" name="Titolo 1"/>
          <p:cNvSpPr txBox="1">
            <a:spLocks/>
          </p:cNvSpPr>
          <p:nvPr/>
        </p:nvSpPr>
        <p:spPr>
          <a:xfrm>
            <a:off x="447382" y="2608698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15/03/2016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Dott. Stefano MARTINO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</a:t>
            </a:r>
            <a:r>
              <a:rPr lang="it-IT" sz="1000" b="1" dirty="0" smtClean="0"/>
              <a:t>MARTINO</a:t>
            </a:r>
            <a:endParaRPr lang="it-IT" sz="1000" b="1" dirty="0"/>
          </a:p>
        </p:txBody>
      </p:sp>
      <p:sp>
        <p:nvSpPr>
          <p:cNvPr id="20" name="Sottotitolo 2"/>
          <p:cNvSpPr txBox="1">
            <a:spLocks/>
          </p:cNvSpPr>
          <p:nvPr/>
        </p:nvSpPr>
        <p:spPr>
          <a:xfrm>
            <a:off x="3751194" y="2608698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Rischi </a:t>
            </a:r>
            <a:r>
              <a:rPr lang="it-IT" sz="1000" b="1" i="1" dirty="0" smtClean="0">
                <a:solidFill>
                  <a:schemeClr val="tx1"/>
                </a:solidFill>
              </a:rPr>
              <a:t>Biologici</a:t>
            </a: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Rischi </a:t>
            </a:r>
            <a:r>
              <a:rPr lang="it-IT" sz="1000" b="1" i="1" dirty="0" smtClean="0">
                <a:solidFill>
                  <a:schemeClr val="tx1"/>
                </a:solidFill>
              </a:rPr>
              <a:t>Biologici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21" name="Titolo 1"/>
          <p:cNvSpPr txBox="1">
            <a:spLocks/>
          </p:cNvSpPr>
          <p:nvPr/>
        </p:nvSpPr>
        <p:spPr>
          <a:xfrm>
            <a:off x="454602" y="3760826"/>
            <a:ext cx="3111016" cy="107974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17/03/2016 – Ore 14.30 16.30</a:t>
            </a:r>
            <a:r>
              <a:rPr lang="it-IT" sz="1000" b="1" dirty="0" smtClean="0"/>
              <a:t/>
            </a:r>
            <a:br>
              <a:rPr lang="it-IT" sz="1000" b="1" dirty="0" smtClean="0"/>
            </a:br>
            <a:r>
              <a:rPr lang="it-IT" sz="1000" b="1" dirty="0"/>
              <a:t>Relatore Dott. Stefano </a:t>
            </a:r>
            <a:r>
              <a:rPr lang="it-IT" sz="1000" b="1" dirty="0" smtClean="0"/>
              <a:t>MARTINO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Ore </a:t>
            </a:r>
            <a:r>
              <a:rPr lang="it-IT" sz="1000" b="1" dirty="0">
                <a:solidFill>
                  <a:srgbClr val="0070C0"/>
                </a:solidFill>
              </a:rPr>
              <a:t>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Dott. Stefano </a:t>
            </a:r>
            <a:r>
              <a:rPr lang="it-IT" sz="1000" b="1" dirty="0" smtClean="0"/>
              <a:t>MARTINO</a:t>
            </a:r>
            <a:endParaRPr lang="it-IT" sz="1000" b="1" dirty="0"/>
          </a:p>
        </p:txBody>
      </p:sp>
      <p:sp>
        <p:nvSpPr>
          <p:cNvPr id="22" name="Sottotitolo 2"/>
          <p:cNvSpPr txBox="1">
            <a:spLocks/>
          </p:cNvSpPr>
          <p:nvPr/>
        </p:nvSpPr>
        <p:spPr>
          <a:xfrm>
            <a:off x="3739364" y="3760826"/>
            <a:ext cx="2754306" cy="1079746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Rischi Chimici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Rischi </a:t>
            </a:r>
            <a:r>
              <a:rPr lang="it-IT" sz="1000" b="1" i="1" dirty="0" smtClean="0">
                <a:solidFill>
                  <a:schemeClr val="tx1"/>
                </a:solidFill>
              </a:rPr>
              <a:t>Chimici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32" name="Titolo 1"/>
          <p:cNvSpPr txBox="1">
            <a:spLocks/>
          </p:cNvSpPr>
          <p:nvPr/>
        </p:nvSpPr>
        <p:spPr>
          <a:xfrm>
            <a:off x="454602" y="7245314"/>
            <a:ext cx="6020001" cy="419239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>
                <a:solidFill>
                  <a:schemeClr val="tx1"/>
                </a:solidFill>
              </a:rPr>
              <a:t>Modulo </a:t>
            </a:r>
            <a:r>
              <a:rPr lang="it-IT" sz="1200" b="1" dirty="0" smtClean="0">
                <a:solidFill>
                  <a:schemeClr val="tx1"/>
                </a:solidFill>
              </a:rPr>
              <a:t>Metodologico ed Organizzativo di 16 Ore</a:t>
            </a:r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34" name="Titolo 1"/>
          <p:cNvSpPr txBox="1">
            <a:spLocks/>
          </p:cNvSpPr>
          <p:nvPr/>
        </p:nvSpPr>
        <p:spPr>
          <a:xfrm>
            <a:off x="454602" y="7722845"/>
            <a:ext cx="3173936" cy="936103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29/03/2016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  <p:sp>
        <p:nvSpPr>
          <p:cNvPr id="35" name="Sottotitolo 2"/>
          <p:cNvSpPr txBox="1">
            <a:spLocks/>
          </p:cNvSpPr>
          <p:nvPr/>
        </p:nvSpPr>
        <p:spPr>
          <a:xfrm>
            <a:off x="3753024" y="7722845"/>
            <a:ext cx="2754306" cy="93610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</a:t>
            </a:r>
            <a:r>
              <a:rPr lang="it-IT" sz="1000" b="1" i="1" dirty="0">
                <a:solidFill>
                  <a:schemeClr val="tx1"/>
                </a:solidFill>
              </a:rPr>
              <a:t>Contenuti minimi del Piano  di Sicurezza e Coordinamento (PSC)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La Stima dei Costi della Sicurezza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ottotitolo 2"/>
          <p:cNvSpPr txBox="1">
            <a:spLocks/>
          </p:cNvSpPr>
          <p:nvPr/>
        </p:nvSpPr>
        <p:spPr>
          <a:xfrm>
            <a:off x="3726557" y="4504683"/>
            <a:ext cx="2754306" cy="12241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0"/>
            <a:tileRect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 smtClean="0"/>
              <a:t>Simulazione di un’attività di Coordinamento in Fase di Progettazione (Redazione del PSC)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endParaRPr lang="it-IT" sz="1000" b="1" i="1" dirty="0"/>
          </a:p>
          <a:p>
            <a:pPr marL="171450" indent="-171450">
              <a:spcBef>
                <a:spcPts val="0"/>
              </a:spcBef>
              <a:buFontTx/>
              <a:buChar char="-"/>
            </a:pPr>
            <a:endParaRPr lang="it-IT" sz="1000" b="1" i="1" dirty="0" smtClean="0"/>
          </a:p>
          <a:p>
            <a:pPr marL="171450" indent="-171450">
              <a:spcBef>
                <a:spcPts val="0"/>
              </a:spcBef>
              <a:buFontTx/>
              <a:buChar char="-"/>
            </a:pPr>
            <a:endParaRPr lang="it-IT" sz="1000" b="1" i="1" dirty="0"/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Simulazione di un’attività di Coordinamento in Fase di Progettazione (Redazione del PSC</a:t>
            </a:r>
            <a:r>
              <a:rPr lang="it-IT" sz="1000" b="1" i="1" dirty="0" smtClean="0"/>
              <a:t>)</a:t>
            </a:r>
            <a:endParaRPr lang="it-IT" sz="1000" b="1" i="1" dirty="0"/>
          </a:p>
        </p:txBody>
      </p:sp>
      <p:sp>
        <p:nvSpPr>
          <p:cNvPr id="17" name="Sottotitolo 2"/>
          <p:cNvSpPr txBox="1">
            <a:spLocks/>
          </p:cNvSpPr>
          <p:nvPr/>
        </p:nvSpPr>
        <p:spPr>
          <a:xfrm>
            <a:off x="3723699" y="5794349"/>
            <a:ext cx="2754306" cy="1225922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Simulazione di un’attività di Coordinamento in Fase di Progettazione (Redazione del Fascicolo Tecnico</a:t>
            </a:r>
            <a:r>
              <a:rPr lang="it-IT" sz="1000" b="1" i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Simulazione di un’attività di Coordinamento in Fase di Progettazione (Redazione del Cronoprogramma)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22" name="Titolo 1"/>
          <p:cNvSpPr txBox="1">
            <a:spLocks/>
          </p:cNvSpPr>
          <p:nvPr/>
        </p:nvSpPr>
        <p:spPr>
          <a:xfrm>
            <a:off x="401689" y="4504684"/>
            <a:ext cx="971271" cy="3811732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 smtClean="0">
                <a:solidFill>
                  <a:schemeClr val="tx1"/>
                </a:solidFill>
              </a:rPr>
              <a:t>Modulo Pratico di 24 Ore</a:t>
            </a:r>
          </a:p>
          <a:p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28" name="Titolo 1"/>
          <p:cNvSpPr txBox="1">
            <a:spLocks/>
          </p:cNvSpPr>
          <p:nvPr/>
        </p:nvSpPr>
        <p:spPr>
          <a:xfrm>
            <a:off x="1516326" y="4504683"/>
            <a:ext cx="2091180" cy="122413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12/04/2016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1516326" y="5794349"/>
            <a:ext cx="2091180" cy="1225922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14/04/2016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16502" y="8521009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  <p:pic>
        <p:nvPicPr>
          <p:cNvPr id="18" name="Picture 2" descr="logo 20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olo 1"/>
          <p:cNvSpPr txBox="1">
            <a:spLocks/>
          </p:cNvSpPr>
          <p:nvPr/>
        </p:nvSpPr>
        <p:spPr>
          <a:xfrm>
            <a:off x="416502" y="3499947"/>
            <a:ext cx="3183001" cy="922703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09/04/2016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/>
              <a:t>Relatore Ing. Gabriella </a:t>
            </a:r>
            <a:r>
              <a:rPr lang="it-IT" sz="1000" b="1" dirty="0" smtClean="0"/>
              <a:t>LILLO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Ing. Gabriella LILLO</a:t>
            </a:r>
            <a:endParaRPr lang="it-IT" sz="1000" dirty="0"/>
          </a:p>
        </p:txBody>
      </p:sp>
      <p:sp>
        <p:nvSpPr>
          <p:cNvPr id="25" name="Sottotitolo 2"/>
          <p:cNvSpPr txBox="1">
            <a:spLocks/>
          </p:cNvSpPr>
          <p:nvPr/>
        </p:nvSpPr>
        <p:spPr>
          <a:xfrm>
            <a:off x="3720335" y="3499948"/>
            <a:ext cx="2768690" cy="922702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Contenuti minimi del Piano Operativo della Sicurezza (POS) e la sua armonizzazione con il PSC</a:t>
            </a: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Sintesi del Modulo e Valutazione dei Corsisti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34" name="Titolo 1"/>
          <p:cNvSpPr txBox="1">
            <a:spLocks/>
          </p:cNvSpPr>
          <p:nvPr/>
        </p:nvSpPr>
        <p:spPr>
          <a:xfrm>
            <a:off x="416502" y="1457883"/>
            <a:ext cx="3191004" cy="108012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02/04/2016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/>
              <a:t>Relatore Ing. Gabriella </a:t>
            </a:r>
            <a:r>
              <a:rPr lang="it-IT" sz="1000" b="1" dirty="0" smtClean="0"/>
              <a:t>LILLO</a:t>
            </a:r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Ing. Gabriella LILLO</a:t>
            </a:r>
            <a:endParaRPr lang="it-IT" sz="1000" dirty="0"/>
          </a:p>
        </p:txBody>
      </p:sp>
      <p:sp>
        <p:nvSpPr>
          <p:cNvPr id="35" name="Sottotitolo 2"/>
          <p:cNvSpPr txBox="1">
            <a:spLocks/>
          </p:cNvSpPr>
          <p:nvPr/>
        </p:nvSpPr>
        <p:spPr>
          <a:xfrm>
            <a:off x="3725270" y="1457883"/>
            <a:ext cx="2754306" cy="1080119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Il Cronoprogramma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Gli Obblighi Documentali dei Committenti, delle Imprese e dei Coordinatori per la </a:t>
            </a:r>
            <a:r>
              <a:rPr lang="it-IT" sz="1000" b="1" i="1" dirty="0" smtClean="0">
                <a:solidFill>
                  <a:schemeClr val="tx1"/>
                </a:solidFill>
              </a:rPr>
              <a:t>Sicurezza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36" name="Sottotitolo 2"/>
          <p:cNvSpPr txBox="1">
            <a:spLocks/>
          </p:cNvSpPr>
          <p:nvPr/>
        </p:nvSpPr>
        <p:spPr>
          <a:xfrm>
            <a:off x="3725270" y="2608507"/>
            <a:ext cx="2760618" cy="800068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Contenuti minimi del Fascicolo dell’Opera</a:t>
            </a: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 smtClean="0">
                <a:solidFill>
                  <a:schemeClr val="tx1"/>
                </a:solidFill>
              </a:rPr>
              <a:t>I Contenuti minimi del PIMUS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</p:txBody>
      </p:sp>
      <p:sp>
        <p:nvSpPr>
          <p:cNvPr id="37" name="Titolo 1"/>
          <p:cNvSpPr txBox="1">
            <a:spLocks/>
          </p:cNvSpPr>
          <p:nvPr/>
        </p:nvSpPr>
        <p:spPr>
          <a:xfrm>
            <a:off x="416502" y="2610010"/>
            <a:ext cx="3191004" cy="798565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05/04/2016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  <p:sp>
        <p:nvSpPr>
          <p:cNvPr id="42" name="Sottotitolo 2"/>
          <p:cNvSpPr txBox="1">
            <a:spLocks/>
          </p:cNvSpPr>
          <p:nvPr/>
        </p:nvSpPr>
        <p:spPr>
          <a:xfrm>
            <a:off x="3721235" y="7092280"/>
            <a:ext cx="2768700" cy="12241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0"/>
            <a:tileRect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Simulazione di un’attività di Coordinamento in Fase di Progettazione (Redazione della Stima dei Costi</a:t>
            </a:r>
            <a:r>
              <a:rPr lang="it-IT" sz="1000" b="1" i="1" dirty="0" smtClean="0"/>
              <a:t>)</a:t>
            </a:r>
            <a:endParaRPr lang="it-IT" sz="1000" b="1" i="1" dirty="0"/>
          </a:p>
          <a:p>
            <a:pPr marL="171450" indent="-171450">
              <a:spcBef>
                <a:spcPts val="0"/>
              </a:spcBef>
              <a:buFontTx/>
              <a:buChar char="-"/>
            </a:pPr>
            <a:endParaRPr lang="it-IT" sz="1000" b="1" i="1" dirty="0" smtClean="0"/>
          </a:p>
          <a:p>
            <a:pPr marL="171450" indent="-171450">
              <a:spcBef>
                <a:spcPts val="0"/>
              </a:spcBef>
              <a:buFontTx/>
              <a:buChar char="-"/>
            </a:pPr>
            <a:endParaRPr lang="it-IT" sz="1000" b="1" i="1" dirty="0"/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Simulazione di un’attività di Coordinamento in Fase di Progettazione (Obblighi di Trasmissione e Notifica Preliminare)</a:t>
            </a:r>
          </a:p>
        </p:txBody>
      </p:sp>
      <p:sp>
        <p:nvSpPr>
          <p:cNvPr id="43" name="Titolo 1"/>
          <p:cNvSpPr txBox="1">
            <a:spLocks/>
          </p:cNvSpPr>
          <p:nvPr/>
        </p:nvSpPr>
        <p:spPr>
          <a:xfrm>
            <a:off x="1511004" y="7092280"/>
            <a:ext cx="2091180" cy="1224136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19/04/2016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55006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389757" y="5533232"/>
            <a:ext cx="6077940" cy="1296143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200" b="1" i="1" dirty="0" smtClean="0">
                <a:solidFill>
                  <a:schemeClr val="tx1"/>
                </a:solidFill>
              </a:rPr>
              <a:t>A fine Corso, ai partecipanti che avranno frequentato almeno il 90 % delle ore previste e superato la Verifica Finale di Apprendimento, saranno rilasciati gli Attestati Qualificanti e i </a:t>
            </a:r>
            <a:r>
              <a:rPr lang="it-IT" sz="1200" b="1" i="1" dirty="0" err="1" smtClean="0">
                <a:solidFill>
                  <a:schemeClr val="tx1"/>
                </a:solidFill>
              </a:rPr>
              <a:t>c.f.p</a:t>
            </a:r>
            <a:r>
              <a:rPr lang="it-IT" sz="1200" b="1" i="1" dirty="0" smtClean="0">
                <a:solidFill>
                  <a:schemeClr val="tx1"/>
                </a:solidFill>
              </a:rPr>
              <a:t>. ai fini dell’Aggiornamento Professionale Continuo, il cui numero potrà variare a seconda dell’ordine o Collegio di appartenenza. </a:t>
            </a:r>
            <a:endParaRPr lang="it-IT" sz="1200" b="1" i="1" dirty="0">
              <a:solidFill>
                <a:schemeClr val="tx1"/>
              </a:solidFill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3710929" y="4391641"/>
            <a:ext cx="2768700" cy="991629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Sintesi del Modulo</a:t>
            </a: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Valutazione da parte dei Corsisti</a:t>
            </a: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VERIFICA FINALE di APPRENDIMENTO</a:t>
            </a: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500698" y="4391641"/>
            <a:ext cx="2091180" cy="991629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28/04/2016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Ore </a:t>
            </a:r>
            <a:r>
              <a:rPr lang="it-IT" sz="1000" b="1" dirty="0">
                <a:solidFill>
                  <a:srgbClr val="0070C0"/>
                </a:solidFill>
              </a:rPr>
              <a:t>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 smtClean="0"/>
              <a:t>Comitato Scientifico</a:t>
            </a:r>
            <a:endParaRPr lang="it-IT" sz="1000" dirty="0"/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392164" y="1488947"/>
            <a:ext cx="971271" cy="3894324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 smtClean="0">
                <a:solidFill>
                  <a:schemeClr val="tx1"/>
                </a:solidFill>
              </a:rPr>
              <a:t>Modulo Pratico di 24 Ore</a:t>
            </a:r>
          </a:p>
          <a:p>
            <a:endParaRPr lang="it-IT" sz="1200" b="1" dirty="0">
              <a:solidFill>
                <a:schemeClr val="tx1"/>
              </a:solidFill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3710821" y="2776736"/>
            <a:ext cx="2768700" cy="15495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0"/>
            <a:tileRect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Simulazione di un’attività di Coordinamento in Fase di Esecuzione (Aggiornamento del Cronoprogramma e Gestione delle Interferenze</a:t>
            </a:r>
            <a:r>
              <a:rPr lang="it-IT" sz="1000" b="1" i="1" dirty="0" smtClean="0"/>
              <a:t>)</a:t>
            </a:r>
            <a:endParaRPr lang="it-IT" sz="1000" b="1" i="1" dirty="0"/>
          </a:p>
          <a:p>
            <a:pPr marL="0" indent="0">
              <a:spcBef>
                <a:spcPts val="0"/>
              </a:spcBef>
              <a:buNone/>
            </a:pPr>
            <a:endParaRPr lang="it-IT" sz="1000" b="1" i="1" dirty="0"/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it-IT" sz="1000" b="1" i="1" dirty="0"/>
              <a:t>Simulazione di un’attività di Coordinamento in Fase di Esecuzione (Gestione dei Sub Appaltatori Autorizzati e dei Prestatori d’Opera)</a:t>
            </a: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1500590" y="2776736"/>
            <a:ext cx="2091180" cy="1549550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26/04/2016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</a:p>
          <a:p>
            <a:pPr algn="r"/>
            <a:endParaRPr lang="it-IT" sz="1000" b="1" dirty="0" smtClean="0"/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  <p:pic>
        <p:nvPicPr>
          <p:cNvPr id="11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269875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416502" y="8521009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19 - </a:t>
            </a:r>
            <a:r>
              <a:rPr lang="it-IT" sz="900" b="1" dirty="0" err="1">
                <a:latin typeface="+mj-lt"/>
              </a:rPr>
              <a:t>tel</a:t>
            </a:r>
            <a:r>
              <a:rPr lang="it-IT" sz="900" b="1" dirty="0">
                <a:latin typeface="+mj-lt"/>
              </a:rPr>
              <a:t> 080/5484811 – fax. 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  <p:sp>
        <p:nvSpPr>
          <p:cNvPr id="15" name="Sottotitolo 2"/>
          <p:cNvSpPr txBox="1">
            <a:spLocks/>
          </p:cNvSpPr>
          <p:nvPr/>
        </p:nvSpPr>
        <p:spPr>
          <a:xfrm>
            <a:off x="3710929" y="1488947"/>
            <a:ext cx="2768700" cy="1225922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Simulazione di un POS e di un PIMUS</a:t>
            </a: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it-IT" sz="1000" b="1" i="1" dirty="0">
              <a:solidFill>
                <a:schemeClr val="tx1"/>
              </a:solidFill>
            </a:endParaRPr>
          </a:p>
          <a:p>
            <a:pPr marL="171450" indent="-171450" algn="l">
              <a:spcBef>
                <a:spcPts val="0"/>
              </a:spcBef>
              <a:buFontTx/>
              <a:buChar char="-"/>
            </a:pPr>
            <a:r>
              <a:rPr lang="it-IT" sz="1000" b="1" i="1" dirty="0">
                <a:solidFill>
                  <a:schemeClr val="tx1"/>
                </a:solidFill>
              </a:rPr>
              <a:t>Simulazione di un’attività di Coordinamento Esecuzione (Verifica Documentale e Incontro Preliminare</a:t>
            </a:r>
            <a:r>
              <a:rPr lang="it-IT" sz="1000" b="1" i="1" dirty="0" smtClean="0">
                <a:solidFill>
                  <a:schemeClr val="tx1"/>
                </a:solidFill>
              </a:rPr>
              <a:t>)</a:t>
            </a:r>
            <a:endParaRPr lang="it-IT" sz="1000" b="1" i="1" dirty="0">
              <a:solidFill>
                <a:schemeClr val="tx1"/>
              </a:solidFill>
            </a:endParaRPr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1500698" y="1488947"/>
            <a:ext cx="2091180" cy="1225922"/>
          </a:xfrm>
          <a:prstGeom prst="rect">
            <a:avLst/>
          </a:prstGeom>
          <a:gradFill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</a:gra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000" b="1" dirty="0" smtClean="0">
                <a:solidFill>
                  <a:srgbClr val="0070C0"/>
                </a:solidFill>
              </a:rPr>
              <a:t>21/04/2016 </a:t>
            </a:r>
            <a:r>
              <a:rPr lang="it-IT" sz="1000" b="1" dirty="0">
                <a:solidFill>
                  <a:srgbClr val="0070C0"/>
                </a:solidFill>
              </a:rPr>
              <a:t>– Ore 14.30 16.30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 smtClean="0"/>
              <a:t>Relatore Geom. Michele BALICE</a:t>
            </a:r>
            <a:endParaRPr lang="it-IT" sz="1000" b="1" dirty="0"/>
          </a:p>
          <a:p>
            <a:pPr algn="r"/>
            <a:endParaRPr lang="it-IT" sz="1000" b="1" dirty="0" smtClean="0"/>
          </a:p>
          <a:p>
            <a:pPr algn="r"/>
            <a:endParaRPr lang="it-IT" sz="1000" b="1" dirty="0"/>
          </a:p>
          <a:p>
            <a:pPr algn="r"/>
            <a:endParaRPr lang="it-IT" sz="1000" b="1" dirty="0"/>
          </a:p>
          <a:p>
            <a:pPr algn="r"/>
            <a:r>
              <a:rPr lang="it-IT" sz="1000" b="1" dirty="0">
                <a:solidFill>
                  <a:srgbClr val="0070C0"/>
                </a:solidFill>
              </a:rPr>
              <a:t>Ore 16.30 18.30</a:t>
            </a:r>
            <a:br>
              <a:rPr lang="it-IT" sz="1000" b="1" dirty="0">
                <a:solidFill>
                  <a:srgbClr val="0070C0"/>
                </a:solidFill>
              </a:rPr>
            </a:br>
            <a:r>
              <a:rPr lang="it-IT" sz="1000" b="1" dirty="0"/>
              <a:t>Relatore Geom. Michele BALICE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17431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1155</Words>
  <Application>Microsoft Office PowerPoint</Application>
  <PresentationFormat>Presentazione su schermo (4:3)</PresentationFormat>
  <Paragraphs>295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__/__/2016 – Ore 14.30 16.30 Relatore Dott. Martino</dc:title>
  <dc:creator>Utente</dc:creator>
  <cp:lastModifiedBy>Silvio</cp:lastModifiedBy>
  <cp:revision>141</cp:revision>
  <cp:lastPrinted>2015-11-18T11:29:00Z</cp:lastPrinted>
  <dcterms:created xsi:type="dcterms:W3CDTF">2015-09-21T11:55:46Z</dcterms:created>
  <dcterms:modified xsi:type="dcterms:W3CDTF">2015-12-01T10:22:15Z</dcterms:modified>
</cp:coreProperties>
</file>